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  <p:sldMasterId id="2147483714" r:id="rId3"/>
  </p:sldMasterIdLst>
  <p:notesMasterIdLst>
    <p:notesMasterId r:id="rId29"/>
  </p:notesMasterIdLst>
  <p:handoutMasterIdLst>
    <p:handoutMasterId r:id="rId30"/>
  </p:handoutMasterIdLst>
  <p:sldIdLst>
    <p:sldId id="328" r:id="rId4"/>
    <p:sldId id="333" r:id="rId5"/>
    <p:sldId id="320" r:id="rId6"/>
    <p:sldId id="310" r:id="rId7"/>
    <p:sldId id="311" r:id="rId8"/>
    <p:sldId id="324" r:id="rId9"/>
    <p:sldId id="321" r:id="rId10"/>
    <p:sldId id="322" r:id="rId11"/>
    <p:sldId id="330" r:id="rId12"/>
    <p:sldId id="325" r:id="rId13"/>
    <p:sldId id="326" r:id="rId14"/>
    <p:sldId id="327" r:id="rId15"/>
    <p:sldId id="329" r:id="rId16"/>
    <p:sldId id="336" r:id="rId17"/>
    <p:sldId id="337" r:id="rId18"/>
    <p:sldId id="338" r:id="rId19"/>
    <p:sldId id="331" r:id="rId20"/>
    <p:sldId id="332" r:id="rId21"/>
    <p:sldId id="334" r:id="rId22"/>
    <p:sldId id="335" r:id="rId23"/>
    <p:sldId id="351" r:id="rId24"/>
    <p:sldId id="348" r:id="rId25"/>
    <p:sldId id="352" r:id="rId26"/>
    <p:sldId id="353" r:id="rId27"/>
    <p:sldId id="347" r:id="rId28"/>
  </p:sldIdLst>
  <p:sldSz cx="12188825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3" autoAdjust="0"/>
    <p:restoredTop sz="85584" autoAdjust="0"/>
  </p:normalViewPr>
  <p:slideViewPr>
    <p:cSldViewPr showGuides="1">
      <p:cViewPr varScale="1">
        <p:scale>
          <a:sx n="63" d="100"/>
          <a:sy n="63" d="100"/>
        </p:scale>
        <p:origin x="924" y="60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OVVIAMENTE !!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Il software è stato progettato e realizzato in modo tale da poterlo riadattare a </a:t>
            </a:r>
            <a:r>
              <a:rPr lang="it-IT" sz="12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qualsiasi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futura occasione, sarà dunque possibile utilizzarlo per qualsiasi evenienza in cui sia necessaria la compilazione di un questionario.</a:t>
            </a:r>
            <a:endParaRPr lang="it-IT" sz="12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448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064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All’inizio ci è stato suggerito di usare Java in</a:t>
            </a:r>
            <a:r>
              <a:rPr lang="it-IT" baseline="0" dirty="0" smtClean="0"/>
              <a:t> ambiente </a:t>
            </a:r>
            <a:r>
              <a:rPr lang="it-IT" baseline="0" dirty="0" err="1" smtClean="0"/>
              <a:t>Eclipse</a:t>
            </a:r>
            <a:r>
              <a:rPr lang="it-IT" baseline="0" dirty="0" smtClean="0"/>
              <a:t>….. Noi </a:t>
            </a:r>
            <a:r>
              <a:rPr lang="it-IT" baseline="0" dirty="0" err="1" smtClean="0"/>
              <a:t>xo</a:t>
            </a:r>
            <a:r>
              <a:rPr lang="it-IT" baseline="0" dirty="0" smtClean="0"/>
              <a:t> abbiamo deciso di implementare il tutto in C# con </a:t>
            </a:r>
            <a:r>
              <a:rPr lang="it-IT" baseline="0" dirty="0" err="1" smtClean="0"/>
              <a:t>visual</a:t>
            </a:r>
            <a:r>
              <a:rPr lang="it-IT" baseline="0" dirty="0" smtClean="0"/>
              <a:t> studio… in un secondo momento si potrebbe pensare di realizzare una versione del Sw per </a:t>
            </a:r>
            <a:r>
              <a:rPr lang="it-IT" baseline="0" dirty="0" err="1" smtClean="0"/>
              <a:t>android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61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Dopo aver letto da file csv la domanda serviva un oggetto domanda in cui andare a inserire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cio</a:t>
            </a:r>
            <a:r>
              <a:rPr lang="it-IT" baseline="0" dirty="0" smtClean="0"/>
              <a:t> che appena letto altro non sono che una serie di attributi sotto forma di stringa.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2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serve per costruire le domande “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CheckBox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[]” , è composta da 4 attributi String che rappresentano le 4 scelte possibili, e un attributo int che tiene in memoria quante ne sono state inserite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31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serve per costruire la classe radio (_) è composta da 2 attributi String Opzione A e B e un int che contiene la quantità</a:t>
            </a: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53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28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5749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43" y="4243845"/>
            <a:ext cx="307630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57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09342" y="2590078"/>
            <a:ext cx="30763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45" y="2733709"/>
            <a:ext cx="8142013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45" y="4394040"/>
            <a:ext cx="8142013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07FA-4192-48C0-BE36-2D4FCEB84DC1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La presentazione è stata realizzata da Giulio Ballabio 5AInf anno scolastico 2015/16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936" y="2750337"/>
            <a:ext cx="1171583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3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6" y="4711617"/>
            <a:ext cx="9611355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46" y="609598"/>
            <a:ext cx="9611355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2" y="5169584"/>
            <a:ext cx="9611358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8C42-1EF8-4101-B3BA-B4D65A8877E6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310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3385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609597"/>
            <a:ext cx="9611354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4996-4531-4494-B2B0-BF3E4604CBCC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61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303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563" y="609599"/>
            <a:ext cx="8716606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1923" y="3653379"/>
            <a:ext cx="8154455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0BC23-4F10-4B64-AE6F-26DE3CF61AD0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420" y="74811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293" y="30335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193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2" y="4711616"/>
            <a:ext cx="9611358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3" y="5300150"/>
            <a:ext cx="9611358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F865F-C7B8-42BA-9793-F29AD07C4586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907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047" y="753228"/>
            <a:ext cx="9622454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774" y="2336873"/>
            <a:ext cx="306923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145" y="3022674"/>
            <a:ext cx="3048908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4995" y="233687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4443" y="3022674"/>
            <a:ext cx="306244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2275" y="2336873"/>
            <a:ext cx="306922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2275" y="3022674"/>
            <a:ext cx="3069226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BBD3-58EA-4A4B-A92E-D370712E270D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8220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6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141" y="4297503"/>
            <a:ext cx="3048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141" y="2336873"/>
            <a:ext cx="304891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141" y="4873765"/>
            <a:ext cx="3048911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4444" y="429750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4443" y="2336873"/>
            <a:ext cx="306244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3090" y="4873764"/>
            <a:ext cx="3066498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8796" y="4297503"/>
            <a:ext cx="3062707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28795" y="2336873"/>
            <a:ext cx="306270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28671" y="4873762"/>
            <a:ext cx="306676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8459-A367-4E94-BC62-68F0A5E1B5CD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9399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D9E8-6F7C-4951-ACE3-C3B49E4B682C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6420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3428" y="1869573"/>
            <a:ext cx="5106988" cy="13678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5424" y="5372581"/>
            <a:ext cx="1602997" cy="1367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6593" y="609597"/>
            <a:ext cx="1073522" cy="435376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145" y="609598"/>
            <a:ext cx="8867694" cy="53265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5353" y="5936188"/>
            <a:ext cx="2742486" cy="365125"/>
          </a:xfrm>
        </p:spPr>
        <p:txBody>
          <a:bodyPr/>
          <a:lstStyle/>
          <a:p>
            <a:fld id="{466E588B-9735-4CF2-9637-F90E51BEEF49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145" y="5936189"/>
            <a:ext cx="6125209" cy="365125"/>
          </a:xfrm>
        </p:spPr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4921" y="5398634"/>
            <a:ext cx="1153850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5628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5749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43" y="4243845"/>
            <a:ext cx="307630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57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09342" y="2590078"/>
            <a:ext cx="30763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45" y="2733709"/>
            <a:ext cx="8142013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45" y="4394040"/>
            <a:ext cx="8142013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936" y="2750337"/>
            <a:ext cx="1171583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3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B1B7-71EA-42CF-93B4-3F2CD50B000C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7235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68" y="4087901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69" y="2726267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2869895"/>
            <a:ext cx="9611356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4232172"/>
            <a:ext cx="9611356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6662" y="286989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7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143" y="2336873"/>
            <a:ext cx="46971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666" y="2336873"/>
            <a:ext cx="46988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3" y="753230"/>
            <a:ext cx="9611359" cy="10809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115" y="2336874"/>
            <a:ext cx="4471162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146" y="3030009"/>
            <a:ext cx="4697131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8638" y="2336873"/>
            <a:ext cx="4472863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667" y="3030009"/>
            <a:ext cx="4698835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9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753227"/>
            <a:ext cx="9611355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26" y="2336874"/>
            <a:ext cx="5606875" cy="359931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5" y="2336873"/>
            <a:ext cx="3789091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1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7" y="753228"/>
            <a:ext cx="9611353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7066" y="2336874"/>
            <a:ext cx="542443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2336874"/>
            <a:ext cx="387524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5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6" y="4711617"/>
            <a:ext cx="9611355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46" y="609598"/>
            <a:ext cx="9611355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2" y="5169584"/>
            <a:ext cx="9611358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310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4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609597"/>
            <a:ext cx="9611354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61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7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563" y="609599"/>
            <a:ext cx="8716606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1923" y="3653379"/>
            <a:ext cx="8154455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420" y="74811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293" y="30335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56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68" y="4087901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69" y="2726267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2869895"/>
            <a:ext cx="9611356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4232172"/>
            <a:ext cx="9611356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09ED-6C3F-4D63-ADDC-605E7AD75C92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6662" y="286989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3540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2" y="4711616"/>
            <a:ext cx="9611358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3" y="5300150"/>
            <a:ext cx="9611358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047" y="753228"/>
            <a:ext cx="9622454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774" y="2336873"/>
            <a:ext cx="306923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145" y="3022674"/>
            <a:ext cx="3048908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4995" y="233687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4443" y="3022674"/>
            <a:ext cx="306244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2275" y="2336873"/>
            <a:ext cx="306922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2275" y="3022674"/>
            <a:ext cx="3069226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3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6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141" y="4297503"/>
            <a:ext cx="3048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141" y="2336873"/>
            <a:ext cx="304891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141" y="4873765"/>
            <a:ext cx="3048911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4444" y="429750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4443" y="2336873"/>
            <a:ext cx="306244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3090" y="4873764"/>
            <a:ext cx="3066498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8796" y="4297503"/>
            <a:ext cx="3062707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28795" y="2336873"/>
            <a:ext cx="306270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28671" y="4873762"/>
            <a:ext cx="306676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6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6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3428" y="1869573"/>
            <a:ext cx="5106988" cy="13678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5424" y="5372581"/>
            <a:ext cx="1602997" cy="1367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6593" y="609597"/>
            <a:ext cx="1073522" cy="435376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145" y="609598"/>
            <a:ext cx="8867694" cy="53265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5353" y="5936188"/>
            <a:ext cx="2742486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145" y="5936189"/>
            <a:ext cx="6125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4921" y="5398634"/>
            <a:ext cx="1153850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143" y="2336873"/>
            <a:ext cx="46971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666" y="2336873"/>
            <a:ext cx="46988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9CC-92AF-4445-9826-189773F0280D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2415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3" y="753230"/>
            <a:ext cx="9611359" cy="10809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115" y="2336874"/>
            <a:ext cx="4471162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146" y="3030009"/>
            <a:ext cx="4697131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8638" y="2336873"/>
            <a:ext cx="4472863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667" y="3030009"/>
            <a:ext cx="4698835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FF8B-9B7C-49B8-802D-53F768489373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5494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5B99-C94C-4A1D-AB9B-F638C7AD7B7E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0331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DC1B-154B-482A-B380-E3DADCDC7120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0400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753227"/>
            <a:ext cx="9611355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26" y="2336874"/>
            <a:ext cx="5606875" cy="359931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5" y="2336873"/>
            <a:ext cx="3789091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8DFE-6451-4B24-8316-00B29448AC1B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4868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7" y="753228"/>
            <a:ext cx="9611353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7066" y="2336874"/>
            <a:ext cx="542443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2336874"/>
            <a:ext cx="387524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498F-E7B0-4FB4-B7F9-3B9811A64C7A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5402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2336873"/>
            <a:ext cx="961135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9014" y="593618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3C3EB-1D15-4354-93E9-8B1BFC738279}" type="datetime1">
              <a:rPr lang="en-US" noProof="0" smtClean="0"/>
              <a:t>1/26/2016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144" y="5936189"/>
            <a:ext cx="686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662" y="753228"/>
            <a:ext cx="1153850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5614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2336873"/>
            <a:ext cx="961135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9014" y="593618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144" y="5936189"/>
            <a:ext cx="686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662" y="753228"/>
            <a:ext cx="1153850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72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image" Target="../media/image4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3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slide" Target="slide18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405781" y="2733709"/>
            <a:ext cx="8416378" cy="137307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Questionari e Orientamento informatica</a:t>
            </a:r>
            <a:endParaRPr lang="it-IT" sz="6600" spc="100" baseline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9207489" y="2810644"/>
            <a:ext cx="2981336" cy="1219200"/>
          </a:xfrm>
        </p:spPr>
        <p:txBody>
          <a:bodyPr>
            <a:normAutofit/>
          </a:bodyPr>
          <a:lstStyle/>
          <a:p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 cura di: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Giulio Ballabio 5A Inf.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Anno Scolastico 2015/16</a:t>
            </a:r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endParaRPr lang="it-IT" b="1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egnaposto testo 2"/>
          <p:cNvSpPr txBox="1">
            <a:spLocks/>
          </p:cNvSpPr>
          <p:nvPr/>
        </p:nvSpPr>
        <p:spPr>
          <a:xfrm>
            <a:off x="405781" y="4293096"/>
            <a:ext cx="9611358" cy="5022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latin typeface="Cambria" panose="02040503050406030204" pitchFamily="18" charset="0"/>
              </a:rPr>
              <a:t>Presentazione della fase di progettazione del progetto in generale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78217" y="6237312"/>
            <a:ext cx="11711036" cy="280026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Queste slide sono state create per il solo utilizzo da parte di Giulio Ballabio, Francesco Castelli, Alberto Galimberti, Nicholas Molteni, Vittorio Larovere, Vincenzo Lazzara, Massimo Mariani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7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26235" cy="4104455"/>
          </a:xfrm>
        </p:spPr>
        <p:txBody>
          <a:bodyPr>
            <a:no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La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della WBS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è avvenuta per gradi, la prima soluzione che ci è venuta in mente è stata quella di realizzarla su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Excel.</a:t>
            </a:r>
            <a:endParaRPr lang="it-IT" sz="26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Dall’immagine a fianco si può notare come tale soluzione fosse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TUTT’ALTRO CHE OTTIMALE!!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7" name="Immagine 6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47" y="2275479"/>
            <a:ext cx="5963482" cy="4105848"/>
          </a:xfrm>
          <a:prstGeom prst="roundRect">
            <a:avLst>
              <a:gd name="adj" fmla="val 38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167">
            <a:off x="5541410" y="5594554"/>
            <a:ext cx="1022501" cy="1072117"/>
          </a:xfrm>
          <a:prstGeom prst="rect">
            <a:avLst/>
          </a:prstGeom>
        </p:spPr>
      </p:pic>
      <p:sp>
        <p:nvSpPr>
          <p:cNvPr id="9" name="CasellaDiTesto 8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394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con Project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11174907" cy="4104455"/>
          </a:xfrm>
        </p:spPr>
        <p:txBody>
          <a:bodyPr>
            <a:no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dunque deciso di «evolverci» e usare un software dedicato,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Project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, nel nostro caso la versione del 2013</a:t>
            </a:r>
            <a:endParaRPr lang="it-IT" sz="26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Dall’uso di Project durante questo progetto abbiamo riscontrato i seguenti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vantaggi: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Sistema abbastanza intuitivo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Gestione quasi automatica delle informazioni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Consenta una gestione/controllo completo di attività, tempi, risorse, costi dell’intero progetto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Crea in automatico il diagramma di Gant</a:t>
            </a:r>
          </a:p>
        </p:txBody>
      </p:sp>
      <p:sp>
        <p:nvSpPr>
          <p:cNvPr id="7" name="CasellaDiTesto 6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979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con Project </a:t>
            </a:r>
            <a:endParaRPr lang="it-IT" dirty="0">
              <a:latin typeface="Cambria" panose="02040503050406030204" pitchFamily="18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887538" y="3158990"/>
            <a:ext cx="9395101" cy="3425856"/>
            <a:chOff x="930296" y="2996952"/>
            <a:chExt cx="9395101" cy="3425856"/>
          </a:xfrm>
        </p:grpSpPr>
        <p:pic>
          <p:nvPicPr>
            <p:cNvPr id="6" name="Immagine 5" descr="Ritaglio schermat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648" y="2996952"/>
              <a:ext cx="8592749" cy="26673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55418">
              <a:off x="930296" y="5091638"/>
              <a:ext cx="1331170" cy="1331170"/>
            </a:xfrm>
            <a:prstGeom prst="rect">
              <a:avLst/>
            </a:prstGeom>
          </p:spPr>
        </p:pic>
      </p:grpSp>
      <p:grpSp>
        <p:nvGrpSpPr>
          <p:cNvPr id="33" name="Gruppo 32"/>
          <p:cNvGrpSpPr/>
          <p:nvPr/>
        </p:nvGrpSpPr>
        <p:grpSpPr>
          <a:xfrm>
            <a:off x="685254" y="1988840"/>
            <a:ext cx="11593287" cy="4619170"/>
            <a:chOff x="693812" y="2203846"/>
            <a:chExt cx="11575801" cy="4146124"/>
          </a:xfrm>
        </p:grpSpPr>
        <p:cxnSp>
          <p:nvCxnSpPr>
            <p:cNvPr id="10" name="Connettore 2 9"/>
            <p:cNvCxnSpPr/>
            <p:nvPr/>
          </p:nvCxnSpPr>
          <p:spPr>
            <a:xfrm>
              <a:off x="2710036" y="2852936"/>
              <a:ext cx="504056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/>
            <p:cNvSpPr txBox="1"/>
            <p:nvPr/>
          </p:nvSpPr>
          <p:spPr>
            <a:xfrm>
              <a:off x="2061964" y="240702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Attività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Connettore 2 12"/>
            <p:cNvCxnSpPr/>
            <p:nvPr/>
          </p:nvCxnSpPr>
          <p:spPr>
            <a:xfrm>
              <a:off x="5518348" y="2852936"/>
              <a:ext cx="0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/>
            <p:cNvSpPr txBox="1"/>
            <p:nvPr/>
          </p:nvSpPr>
          <p:spPr>
            <a:xfrm>
              <a:off x="4402224" y="237531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Gestione giorni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Connettore 2 15"/>
            <p:cNvCxnSpPr/>
            <p:nvPr/>
          </p:nvCxnSpPr>
          <p:spPr>
            <a:xfrm flipV="1">
              <a:off x="4402224" y="5664324"/>
              <a:ext cx="2628292" cy="50098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/>
            <p:nvPr/>
          </p:nvCxnSpPr>
          <p:spPr>
            <a:xfrm flipV="1">
              <a:off x="4402224" y="5664324"/>
              <a:ext cx="1836204" cy="50098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/>
            <p:cNvSpPr txBox="1"/>
            <p:nvPr/>
          </p:nvSpPr>
          <p:spPr>
            <a:xfrm>
              <a:off x="2205980" y="5980638"/>
              <a:ext cx="2188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Giorno inizio-fine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Connettore 2 22"/>
            <p:cNvCxnSpPr/>
            <p:nvPr/>
          </p:nvCxnSpPr>
          <p:spPr>
            <a:xfrm>
              <a:off x="7678588" y="2852936"/>
              <a:ext cx="0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sellaDiTesto 23"/>
            <p:cNvSpPr txBox="1"/>
            <p:nvPr/>
          </p:nvSpPr>
          <p:spPr>
            <a:xfrm>
              <a:off x="6706480" y="2203846"/>
              <a:ext cx="1944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Gestione precedenze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Connettore 2 26"/>
            <p:cNvCxnSpPr/>
            <p:nvPr/>
          </p:nvCxnSpPr>
          <p:spPr>
            <a:xfrm flipH="1">
              <a:off x="9478788" y="3717032"/>
              <a:ext cx="1080120" cy="21602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/>
            <p:cNvSpPr txBox="1"/>
            <p:nvPr/>
          </p:nvSpPr>
          <p:spPr>
            <a:xfrm>
              <a:off x="10325397" y="3122966"/>
              <a:ext cx="19442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Risorse</a:t>
              </a:r>
            </a:p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«componenti gruppo»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Connettore 2 30"/>
            <p:cNvCxnSpPr/>
            <p:nvPr/>
          </p:nvCxnSpPr>
          <p:spPr>
            <a:xfrm>
              <a:off x="1341884" y="3969060"/>
              <a:ext cx="504056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/>
            <p:cNvSpPr txBox="1"/>
            <p:nvPr/>
          </p:nvSpPr>
          <p:spPr>
            <a:xfrm>
              <a:off x="693812" y="3523153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Indice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asellaDiTesto 20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4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con Project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2029891" cy="4104455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Esempio diagramma di </a:t>
            </a:r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GANT</a:t>
            </a:r>
          </a:p>
          <a:p>
            <a:pPr marL="0" indent="0">
              <a:buNone/>
            </a:pP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037171" y="2276872"/>
            <a:ext cx="9457617" cy="3863170"/>
            <a:chOff x="2037171" y="2276872"/>
            <a:chExt cx="9457617" cy="3863170"/>
          </a:xfrm>
        </p:grpSpPr>
        <p:pic>
          <p:nvPicPr>
            <p:cNvPr id="5" name="Immagine 4" descr="Ritaglio schermat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60" y="2276872"/>
              <a:ext cx="8568728" cy="38315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40443">
              <a:off x="2037171" y="4794313"/>
              <a:ext cx="1345729" cy="1345729"/>
            </a:xfrm>
            <a:prstGeom prst="rect">
              <a:avLst/>
            </a:prstGeom>
          </p:spPr>
        </p:pic>
      </p:grpSp>
      <p:sp>
        <p:nvSpPr>
          <p:cNvPr id="9" name="CasellaDiTesto 8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54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6</a:t>
            </a:r>
            <a:endParaRPr lang="it-IT" sz="8000" b="1" dirty="0">
              <a:solidFill>
                <a:schemeClr val="bg1"/>
              </a:solidFill>
            </a:endParaRPr>
          </a:p>
        </p:txBody>
      </p:sp>
      <p:pic>
        <p:nvPicPr>
          <p:cNvPr id="5" name="Immagine 4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5" y="2204864"/>
            <a:ext cx="7851259" cy="433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Connettore 2 6"/>
          <p:cNvCxnSpPr/>
          <p:nvPr/>
        </p:nvCxnSpPr>
        <p:spPr>
          <a:xfrm flipH="1">
            <a:off x="6526460" y="3501008"/>
            <a:ext cx="2448272" cy="12895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9142894" y="2708920"/>
            <a:ext cx="28094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Nella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 «Code»</a:t>
            </a:r>
          </a:p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caricato le </a:t>
            </a:r>
          </a:p>
          <a:p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cartelle del progetto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in</a:t>
            </a:r>
          </a:p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modo da rendere il lavoro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ccessibile da qualsiasi 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p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ostazione e soprattutto 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p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er condividerlo con tutti i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m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embri del gruppo.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317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/>
              <a:t>GIT</a:t>
            </a:r>
            <a:endParaRPr lang="it-IT" dirty="0"/>
          </a:p>
        </p:txBody>
      </p:sp>
      <p:pic>
        <p:nvPicPr>
          <p:cNvPr id="8" name="Immagine 7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1" y="2204864"/>
            <a:ext cx="7865033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Connettore 2 8"/>
          <p:cNvCxnSpPr/>
          <p:nvPr/>
        </p:nvCxnSpPr>
        <p:spPr>
          <a:xfrm flipH="1">
            <a:off x="6454452" y="3573016"/>
            <a:ext cx="2448272" cy="12895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8902724" y="2852936"/>
            <a:ext cx="3202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Nella sezione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«Wiki»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bbiamo inserito tutta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l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a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parte di progettazione</a:t>
            </a:r>
            <a:r>
              <a:rPr lang="it-IT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</a:p>
          <a:p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del progetto</a:t>
            </a:r>
          </a:p>
        </p:txBody>
      </p:sp>
      <p:sp>
        <p:nvSpPr>
          <p:cNvPr id="11" name="CasellaDiTesto 10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82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/>
              <a:t>Constatazioni generali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CasellaDiTesto 4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80145" y="2276872"/>
            <a:ext cx="11174907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 lavorare in gruppo si sono presentati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:</a:t>
            </a:r>
          </a:p>
          <a:p>
            <a:endParaRPr lang="it-IT" sz="22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VANTAGGI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Unione delle conoscenze al fine di realizzare il progetto assegnatoci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Carico di lavoro «smistato» su più collaboratori</a:t>
            </a:r>
            <a:endParaRPr lang="it-IT" sz="22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SVANTAGGI (difficoltà)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Problemi di coordinazione</a:t>
            </a:r>
            <a:r>
              <a:rPr lang="it-IT" sz="18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 tante idee che entravano in contrasto una con l’altra )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Difficoltà nella gestione dei tempi di lavoro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Spesso dovevo staccare dal mio lavoro per aiutare i miei compagni. Dovendo recuperare poi a casa.</a:t>
            </a:r>
          </a:p>
          <a:p>
            <a:pPr marL="971413" lvl="1" indent="-514350">
              <a:buFont typeface="+mj-lt"/>
              <a:buAutoNum type="arabicPeriod"/>
            </a:pPr>
            <a:endParaRPr lang="it-IT" sz="1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Complessivamente il gruppo ha funzionato senza problemi</a:t>
            </a:r>
          </a:p>
        </p:txBody>
      </p:sp>
    </p:spTree>
    <p:extLst>
      <p:ext uri="{BB962C8B-B14F-4D97-AF65-F5344CB8AC3E}">
        <p14:creationId xmlns:p14="http://schemas.microsoft.com/office/powerpoint/2010/main" val="256577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Da Capo Progetto a Sviluppatore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Nella parte che segue illustrerò i miei «lavori» prodotti durante la fase di implementazione del Sw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980728"/>
            <a:ext cx="5396825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Indice «cliccabile»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0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09836" y="2350800"/>
            <a:ext cx="28071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BETA del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Sw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FontTx/>
              <a:buAutoNum type="arabicParenBoth"/>
            </a:pPr>
            <a:endParaRPr lang="it-IT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472756" y="2350800"/>
            <a:ext cx="6703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NEL DETTAGLIO </a:t>
            </a:r>
            <a:endParaRPr lang="it-IT" sz="2800" b="1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(2)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3" action="ppaction://hlinksldjump"/>
              </a:rPr>
              <a:t>Ambiente </a:t>
            </a:r>
            <a:r>
              <a:rPr lang="it-IT" sz="2800" dirty="0">
                <a:solidFill>
                  <a:prstClr val="black"/>
                </a:solidFill>
                <a:latin typeface="Cambria" panose="02040503050406030204" pitchFamily="18" charset="0"/>
                <a:hlinkClick r:id="rId3" action="ppaction://hlinksldjump"/>
              </a:rPr>
              <a:t>di sviluppo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(3)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4" action="ppaction://hlinksldjump"/>
              </a:rPr>
              <a:t>Classe </a:t>
            </a:r>
            <a:r>
              <a:rPr lang="it-IT" sz="2800" dirty="0">
                <a:solidFill>
                  <a:prstClr val="black"/>
                </a:solidFill>
                <a:latin typeface="Cambria" panose="02040503050406030204" pitchFamily="18" charset="0"/>
                <a:hlinkClick r:id="rId4" action="ppaction://hlinksldjump"/>
              </a:rPr>
              <a:t>domanda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marL="342900" lvl="0" indent="-342900">
              <a:buFontTx/>
              <a:buAutoNum type="arabicParenBoth"/>
            </a:pP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(4-5)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5" action="ppaction://hlinksldjump"/>
              </a:rPr>
              <a:t>Classe scelta Check/Radio</a:t>
            </a:r>
            <a:endParaRPr lang="it-IT" sz="2800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(5) 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6" action="ppaction://hlinksldjump"/>
              </a:rPr>
              <a:t>Metodi del form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959" y="3455229"/>
            <a:ext cx="297034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Beta del Sw</a:t>
            </a:r>
            <a:r>
              <a:rPr lang="it-IT" dirty="0" smtClean="0">
                <a:latin typeface="Cambria" panose="02040503050406030204" pitchFamily="18" charset="0"/>
              </a:rPr>
              <a:t>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asellaDiTesto 6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pic>
        <p:nvPicPr>
          <p:cNvPr id="3" name="8DCCA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806" y="2132856"/>
            <a:ext cx="8544696" cy="45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 «cliccabile»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" name="Rettangolo 3"/>
          <p:cNvSpPr/>
          <p:nvPr/>
        </p:nvSpPr>
        <p:spPr>
          <a:xfrm>
            <a:off x="680145" y="2348880"/>
            <a:ext cx="609282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Introduzione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Gruppo 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di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Lavoro 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Matrice 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delle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Responsabilità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5" action="ppaction://hlinksldjump"/>
              </a:rPr>
              <a:t>ER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AutoNum type="arabicParenBoth"/>
            </a:pP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6" action="ppaction://hlinksldjump"/>
              </a:rPr>
              <a:t>WBS-GANT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310436" y="2348880"/>
            <a:ext cx="52565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(6)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7" action="ppaction://hlinksldjump"/>
              </a:rPr>
              <a:t>GIT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(7)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8" action="ppaction://hlinksldjump"/>
              </a:rPr>
              <a:t>Constatazioni generali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76" y="3717032"/>
            <a:ext cx="297034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Ambiente di sviluppo/linguaggi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grpSp>
        <p:nvGrpSpPr>
          <p:cNvPr id="16" name="Gruppo 15"/>
          <p:cNvGrpSpPr/>
          <p:nvPr/>
        </p:nvGrpSpPr>
        <p:grpSpPr>
          <a:xfrm>
            <a:off x="5282245" y="2924944"/>
            <a:ext cx="3289718" cy="3270955"/>
            <a:chOff x="5282245" y="2924944"/>
            <a:chExt cx="3289718" cy="3270955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823" y="2924944"/>
              <a:ext cx="3086140" cy="17298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31587F"/>
                </a:clrFrom>
                <a:clrTo>
                  <a:srgbClr val="3158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8858">
              <a:off x="5282245" y="4552836"/>
              <a:ext cx="2399907" cy="16430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5" name="Gruppo 14"/>
          <p:cNvGrpSpPr/>
          <p:nvPr/>
        </p:nvGrpSpPr>
        <p:grpSpPr>
          <a:xfrm>
            <a:off x="416273" y="2479662"/>
            <a:ext cx="4386950" cy="1632350"/>
            <a:chOff x="416273" y="2479662"/>
            <a:chExt cx="4386950" cy="1632350"/>
          </a:xfrm>
        </p:grpSpPr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76577">
              <a:off x="2517223" y="2479662"/>
              <a:ext cx="2286000" cy="140460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3695">
              <a:off x="416273" y="2904401"/>
              <a:ext cx="2269247" cy="12076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clrChange>
              <a:clrFrom>
                <a:srgbClr val="31587F"/>
              </a:clrFrom>
              <a:clrTo>
                <a:srgbClr val="3158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774">
            <a:off x="9240647" y="4550455"/>
            <a:ext cx="2636520" cy="164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2865">
            <a:off x="595122" y="2281259"/>
            <a:ext cx="4215927" cy="2453894"/>
          </a:xfrm>
          <a:prstGeom prst="rect">
            <a:avLst/>
          </a:prstGeom>
        </p:spPr>
      </p:pic>
      <p:sp>
        <p:nvSpPr>
          <p:cNvPr id="13" name="Figura a mano libera 12"/>
          <p:cNvSpPr/>
          <p:nvPr/>
        </p:nvSpPr>
        <p:spPr>
          <a:xfrm>
            <a:off x="2361743" y="4461399"/>
            <a:ext cx="2174003" cy="1825935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4003" h="1825935">
                <a:moveTo>
                  <a:pt x="492840" y="253365"/>
                </a:moveTo>
                <a:cubicBezTo>
                  <a:pt x="636033" y="137160"/>
                  <a:pt x="874475" y="87630"/>
                  <a:pt x="1046243" y="0"/>
                </a:cubicBezTo>
                <a:cubicBezTo>
                  <a:pt x="919243" y="218440"/>
                  <a:pt x="644606" y="394016"/>
                  <a:pt x="517606" y="588644"/>
                </a:cubicBezTo>
                <a:cubicBezTo>
                  <a:pt x="378858" y="747711"/>
                  <a:pt x="416323" y="1035367"/>
                  <a:pt x="577613" y="1275397"/>
                </a:cubicBezTo>
                <a:cubicBezTo>
                  <a:pt x="809388" y="1433513"/>
                  <a:pt x="1074500" y="1391602"/>
                  <a:pt x="1268175" y="1283018"/>
                </a:cubicBezTo>
                <a:cubicBezTo>
                  <a:pt x="1452008" y="1200785"/>
                  <a:pt x="1488203" y="1056640"/>
                  <a:pt x="1610123" y="960120"/>
                </a:cubicBezTo>
                <a:lnTo>
                  <a:pt x="1320563" y="655320"/>
                </a:lnTo>
                <a:lnTo>
                  <a:pt x="2174003" y="746760"/>
                </a:lnTo>
                <a:lnTo>
                  <a:pt x="2143523" y="1676400"/>
                </a:lnTo>
                <a:lnTo>
                  <a:pt x="1823483" y="1188720"/>
                </a:lnTo>
                <a:cubicBezTo>
                  <a:pt x="1612346" y="1357630"/>
                  <a:pt x="1434545" y="1555115"/>
                  <a:pt x="1190071" y="1695450"/>
                </a:cubicBezTo>
                <a:cubicBezTo>
                  <a:pt x="1022748" y="1781810"/>
                  <a:pt x="831613" y="1858645"/>
                  <a:pt x="516653" y="1811655"/>
                </a:cubicBezTo>
                <a:cubicBezTo>
                  <a:pt x="379176" y="1765300"/>
                  <a:pt x="389336" y="1842770"/>
                  <a:pt x="70883" y="1386840"/>
                </a:cubicBezTo>
                <a:cubicBezTo>
                  <a:pt x="-28495" y="1130300"/>
                  <a:pt x="-27859" y="949960"/>
                  <a:pt x="101363" y="731520"/>
                </a:cubicBezTo>
                <a:cubicBezTo>
                  <a:pt x="177880" y="556260"/>
                  <a:pt x="330598" y="390525"/>
                  <a:pt x="492840" y="2533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igura a mano libera 13"/>
          <p:cNvSpPr/>
          <p:nvPr/>
        </p:nvSpPr>
        <p:spPr>
          <a:xfrm rot="15058439" flipH="1">
            <a:off x="8817151" y="2380459"/>
            <a:ext cx="2174003" cy="1825935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4003" h="1825935">
                <a:moveTo>
                  <a:pt x="492840" y="253365"/>
                </a:moveTo>
                <a:cubicBezTo>
                  <a:pt x="636033" y="137160"/>
                  <a:pt x="874475" y="87630"/>
                  <a:pt x="1046243" y="0"/>
                </a:cubicBezTo>
                <a:cubicBezTo>
                  <a:pt x="919243" y="218440"/>
                  <a:pt x="644606" y="394016"/>
                  <a:pt x="517606" y="588644"/>
                </a:cubicBezTo>
                <a:cubicBezTo>
                  <a:pt x="378858" y="747711"/>
                  <a:pt x="416323" y="1035367"/>
                  <a:pt x="577613" y="1275397"/>
                </a:cubicBezTo>
                <a:cubicBezTo>
                  <a:pt x="809388" y="1433513"/>
                  <a:pt x="1074500" y="1391602"/>
                  <a:pt x="1268175" y="1283018"/>
                </a:cubicBezTo>
                <a:cubicBezTo>
                  <a:pt x="1452008" y="1200785"/>
                  <a:pt x="1488203" y="1056640"/>
                  <a:pt x="1610123" y="960120"/>
                </a:cubicBezTo>
                <a:lnTo>
                  <a:pt x="1320563" y="655320"/>
                </a:lnTo>
                <a:lnTo>
                  <a:pt x="2174003" y="746760"/>
                </a:lnTo>
                <a:lnTo>
                  <a:pt x="2143523" y="1676400"/>
                </a:lnTo>
                <a:lnTo>
                  <a:pt x="1823483" y="1188720"/>
                </a:lnTo>
                <a:cubicBezTo>
                  <a:pt x="1612346" y="1357630"/>
                  <a:pt x="1434545" y="1555115"/>
                  <a:pt x="1190071" y="1695450"/>
                </a:cubicBezTo>
                <a:cubicBezTo>
                  <a:pt x="1022748" y="1781810"/>
                  <a:pt x="831613" y="1858645"/>
                  <a:pt x="516653" y="1811655"/>
                </a:cubicBezTo>
                <a:cubicBezTo>
                  <a:pt x="379176" y="1765300"/>
                  <a:pt x="389336" y="1842770"/>
                  <a:pt x="70883" y="1386840"/>
                </a:cubicBezTo>
                <a:cubicBezTo>
                  <a:pt x="-28495" y="1130300"/>
                  <a:pt x="-27859" y="949960"/>
                  <a:pt x="101363" y="731520"/>
                </a:cubicBezTo>
                <a:cubicBezTo>
                  <a:pt x="177880" y="556260"/>
                  <a:pt x="330598" y="390525"/>
                  <a:pt x="492840" y="2533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28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Classe Domanda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3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Costruttore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= «costruisce» un oggetto formato da </a:t>
            </a:r>
            <a:r>
              <a:rPr lang="it-IT" sz="24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Autore, DataIns, Categoria, Testo, Tipo, Scelte , rispostaData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void creaDomanda( []String  )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Riceve dalla </a:t>
            </a:r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classe LeggiFile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vettore di stringhe, ogni stringa viene poi inserita nell’attributo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corrispondente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void rispondi( String rispostaData)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=  riceve come stringa la risposta data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public String ricercaCorretta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Effettua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la ricerca della risposta corretta 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public int correzione(int punteggio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assegna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il punteggio in caso di risposta corretta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5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Classe </a:t>
            </a:r>
            <a:r>
              <a:rPr lang="it-IT" dirty="0" err="1" smtClean="0"/>
              <a:t>ScelteCK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</a:t>
            </a:r>
            <a:r>
              <a:rPr lang="it-IT" sz="26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ScelteCheck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Costruttore che va a creare l’oggetto scelta tramite </a:t>
            </a:r>
            <a:r>
              <a:rPr lang="it-IT" sz="2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checkbox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void </a:t>
            </a:r>
            <a:r>
              <a:rPr lang="it-IT" sz="26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setScelte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 String []d 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Riceve come parametro un vettore di stringhe che concretamente rappresenta una serie di scelte che vengono poi inserite dal metodo negli appositi attributi dell’oggetto.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String </a:t>
            </a:r>
            <a:r>
              <a:rPr lang="it-IT" sz="26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getprima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/seconda/terza/quarta()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serie di metodi </a:t>
            </a:r>
            <a:r>
              <a:rPr lang="it-IT" sz="2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get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che restituiscono la scelta corrispondente al nome del metodo </a:t>
            </a:r>
            <a:r>
              <a:rPr lang="it-IT" sz="2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getPrima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1° …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7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Classe </a:t>
            </a:r>
            <a:r>
              <a:rPr lang="it-IT" dirty="0" err="1" smtClean="0"/>
              <a:t>ScelteRadio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</a:t>
            </a:r>
            <a:r>
              <a:rPr lang="it-IT" sz="26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scelteRadio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crea la scelta di tipo radio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void </a:t>
            </a:r>
            <a:r>
              <a:rPr lang="it-IT" sz="26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setScelte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 String []d 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come nella classe precedente, riceve in entrata un vettore di stringhe, nonché una serie di scelte che va a inserire negli appositi attributi della classe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String </a:t>
            </a:r>
            <a:r>
              <a:rPr lang="it-IT" sz="26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getA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/B()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restituisce la scelta corrispondente al nome del metodo </a:t>
            </a:r>
            <a:r>
              <a:rPr lang="it-IT" sz="2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getA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… 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7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Metodi del form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9830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tTriangle">
            <a:avLst/>
          </a:prstGeom>
        </p:spPr>
      </p:pic>
      <p:pic>
        <p:nvPicPr>
          <p:cNvPr id="6" name="Immagine 5" descr="Ritaglio schermata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2601000"/>
            <a:ext cx="3070077" cy="1656000"/>
          </a:xfrm>
          <a:prstGeom prst="rtTriangle">
            <a:avLst/>
          </a:prstGeom>
        </p:spPr>
      </p:pic>
      <p:sp>
        <p:nvSpPr>
          <p:cNvPr id="7" name="Titolo 2"/>
          <p:cNvSpPr>
            <a:spLocks noGrp="1"/>
          </p:cNvSpPr>
          <p:nvPr>
            <p:ph type="ctrTitle"/>
          </p:nvPr>
        </p:nvSpPr>
        <p:spPr>
          <a:xfrm>
            <a:off x="405781" y="2733709"/>
            <a:ext cx="8416378" cy="137307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FINE PRESENTAZIONE</a:t>
            </a:r>
            <a:endParaRPr lang="it-IT" sz="6600" spc="100" baseline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ottotitolo 3"/>
          <p:cNvSpPr>
            <a:spLocks noGrp="1"/>
          </p:cNvSpPr>
          <p:nvPr>
            <p:ph type="subTitle" idx="1"/>
          </p:nvPr>
        </p:nvSpPr>
        <p:spPr>
          <a:xfrm>
            <a:off x="9207489" y="2810644"/>
            <a:ext cx="2981336" cy="1219200"/>
          </a:xfrm>
        </p:spPr>
        <p:txBody>
          <a:bodyPr>
            <a:normAutofit/>
          </a:bodyPr>
          <a:lstStyle/>
          <a:p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 cura di: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Giulio Ballabio 5A Inf.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Anno Scolastico 2015/16</a:t>
            </a:r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endParaRPr lang="it-IT" b="1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1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Introduzione e presentazione progetto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10598843" cy="4104455"/>
          </a:xfrm>
        </p:spPr>
        <p:txBody>
          <a:bodyPr>
            <a:no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 vista dell’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OpenDay d’istituto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tenutosi in data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11/12/15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, il professore di Gestione G. Breviario ha chiesto la realizzazione di: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Sw gestione questionari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Sito Web che svolga la funzione di orientamento.</a:t>
            </a:r>
          </a:p>
          <a:p>
            <a:pPr marL="0" indent="0">
              <a:buNone/>
            </a:pP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 queste slide dopo aver presentato il mio gruppo di lavoro focalizzerò l’attenzione sulle fasi di progettazione e implementazione del Sw</a:t>
            </a:r>
            <a:endParaRPr lang="it-IT" sz="2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1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84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612769" y="3284984"/>
            <a:ext cx="11334525" cy="2232248"/>
            <a:chOff x="612769" y="3284984"/>
            <a:chExt cx="11334525" cy="2232248"/>
          </a:xfrm>
        </p:grpSpPr>
        <p:sp>
          <p:nvSpPr>
            <p:cNvPr id="9" name="Rettangolo arrotondato 8"/>
            <p:cNvSpPr/>
            <p:nvPr/>
          </p:nvSpPr>
          <p:spPr>
            <a:xfrm>
              <a:off x="612769" y="3284984"/>
              <a:ext cx="10873208" cy="223224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CasellaDiTesto 99"/>
            <p:cNvSpPr txBox="1"/>
            <p:nvPr/>
          </p:nvSpPr>
          <p:spPr>
            <a:xfrm rot="5400000">
              <a:off x="10896814" y="4186480"/>
              <a:ext cx="1731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Tavolo Gruppo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Gruppo di lavoro e relativi ruoli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96" name="Gruppo 95"/>
          <p:cNvGrpSpPr/>
          <p:nvPr/>
        </p:nvGrpSpPr>
        <p:grpSpPr>
          <a:xfrm>
            <a:off x="8301657" y="2121171"/>
            <a:ext cx="2175660" cy="2138993"/>
            <a:chOff x="8626721" y="2148741"/>
            <a:chExt cx="2175660" cy="2138993"/>
          </a:xfrm>
        </p:grpSpPr>
        <p:sp>
          <p:nvSpPr>
            <p:cNvPr id="19" name="Rettangolo 18"/>
            <p:cNvSpPr/>
            <p:nvPr/>
          </p:nvSpPr>
          <p:spPr>
            <a:xfrm rot="5400000">
              <a:off x="9442784" y="3344417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/>
            <p:cNvSpPr/>
            <p:nvPr/>
          </p:nvSpPr>
          <p:spPr>
            <a:xfrm>
              <a:off x="9161374" y="2713504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26"/>
            <p:cNvSpPr/>
            <p:nvPr/>
          </p:nvSpPr>
          <p:spPr>
            <a:xfrm>
              <a:off x="8870198" y="4023131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Resp. Web</a:t>
              </a:r>
              <a:endParaRPr lang="it-IT" dirty="0"/>
            </a:p>
          </p:txBody>
        </p:sp>
        <p:cxnSp>
          <p:nvCxnSpPr>
            <p:cNvPr id="42" name="Connettore diritto 41"/>
            <p:cNvCxnSpPr/>
            <p:nvPr/>
          </p:nvCxnSpPr>
          <p:spPr>
            <a:xfrm>
              <a:off x="9441059" y="356803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/>
            <p:cNvCxnSpPr/>
            <p:nvPr/>
          </p:nvCxnSpPr>
          <p:spPr>
            <a:xfrm>
              <a:off x="9441058" y="371731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/>
            <p:cNvCxnSpPr/>
            <p:nvPr/>
          </p:nvCxnSpPr>
          <p:spPr>
            <a:xfrm>
              <a:off x="9441059" y="385607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tangolo arrotondato 58"/>
            <p:cNvSpPr/>
            <p:nvPr/>
          </p:nvSpPr>
          <p:spPr>
            <a:xfrm>
              <a:off x="9131154" y="2487817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Ovale 68"/>
            <p:cNvSpPr/>
            <p:nvPr/>
          </p:nvSpPr>
          <p:spPr>
            <a:xfrm>
              <a:off x="9417015" y="2912861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Ovale 75"/>
            <p:cNvSpPr/>
            <p:nvPr/>
          </p:nvSpPr>
          <p:spPr>
            <a:xfrm>
              <a:off x="9423570" y="290017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CasellaDiTesto 78"/>
            <p:cNvSpPr txBox="1"/>
            <p:nvPr/>
          </p:nvSpPr>
          <p:spPr>
            <a:xfrm>
              <a:off x="8626721" y="2148741"/>
              <a:ext cx="2175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Galimberti Alberto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5" name="Gruppo 94"/>
          <p:cNvGrpSpPr/>
          <p:nvPr/>
        </p:nvGrpSpPr>
        <p:grpSpPr>
          <a:xfrm>
            <a:off x="1644372" y="2151554"/>
            <a:ext cx="5307175" cy="2136180"/>
            <a:chOff x="1871155" y="2151554"/>
            <a:chExt cx="5307175" cy="2136180"/>
          </a:xfrm>
        </p:grpSpPr>
        <p:sp>
          <p:nvSpPr>
            <p:cNvPr id="15" name="Rettangolo 14"/>
            <p:cNvSpPr/>
            <p:nvPr/>
          </p:nvSpPr>
          <p:spPr>
            <a:xfrm rot="5400000">
              <a:off x="2605472" y="334441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 rot="5400000">
              <a:off x="6024128" y="3344417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/>
            <p:cNvSpPr/>
            <p:nvPr/>
          </p:nvSpPr>
          <p:spPr>
            <a:xfrm>
              <a:off x="2324062" y="2709670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/>
            <p:cNvSpPr/>
            <p:nvPr/>
          </p:nvSpPr>
          <p:spPr>
            <a:xfrm>
              <a:off x="5742718" y="2713504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5431800" y="4023131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Capo Progetto</a:t>
              </a:r>
              <a:endParaRPr lang="it-IT" dirty="0"/>
            </a:p>
          </p:txBody>
        </p:sp>
        <p:sp>
          <p:nvSpPr>
            <p:cNvPr id="28" name="Rettangolo 27"/>
            <p:cNvSpPr/>
            <p:nvPr/>
          </p:nvSpPr>
          <p:spPr>
            <a:xfrm>
              <a:off x="1993402" y="4023130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Vice-Capo</a:t>
              </a:r>
              <a:endParaRPr lang="it-IT" dirty="0"/>
            </a:p>
          </p:txBody>
        </p:sp>
        <p:cxnSp>
          <p:nvCxnSpPr>
            <p:cNvPr id="34" name="Connettore diritto 33"/>
            <p:cNvCxnSpPr/>
            <p:nvPr/>
          </p:nvCxnSpPr>
          <p:spPr>
            <a:xfrm>
              <a:off x="2584005" y="357301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/>
            <p:cNvCxnSpPr/>
            <p:nvPr/>
          </p:nvCxnSpPr>
          <p:spPr>
            <a:xfrm>
              <a:off x="2584004" y="372229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/>
            <p:cNvCxnSpPr/>
            <p:nvPr/>
          </p:nvCxnSpPr>
          <p:spPr>
            <a:xfrm>
              <a:off x="2584005" y="386104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/>
            <p:cNvCxnSpPr/>
            <p:nvPr/>
          </p:nvCxnSpPr>
          <p:spPr>
            <a:xfrm>
              <a:off x="6008102" y="357301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/>
            <p:cNvCxnSpPr/>
            <p:nvPr/>
          </p:nvCxnSpPr>
          <p:spPr>
            <a:xfrm>
              <a:off x="6008101" y="372229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/>
            <p:cNvCxnSpPr/>
            <p:nvPr/>
          </p:nvCxnSpPr>
          <p:spPr>
            <a:xfrm>
              <a:off x="6008102" y="386104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tangolo arrotondato 56"/>
            <p:cNvSpPr/>
            <p:nvPr/>
          </p:nvSpPr>
          <p:spPr>
            <a:xfrm>
              <a:off x="2272227" y="2492896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arrotondato 57"/>
            <p:cNvSpPr/>
            <p:nvPr/>
          </p:nvSpPr>
          <p:spPr>
            <a:xfrm>
              <a:off x="5690883" y="249203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/>
            <p:cNvSpPr/>
            <p:nvPr/>
          </p:nvSpPr>
          <p:spPr>
            <a:xfrm>
              <a:off x="2558088" y="283025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Ovale 69"/>
            <p:cNvSpPr/>
            <p:nvPr/>
          </p:nvSpPr>
          <p:spPr>
            <a:xfrm>
              <a:off x="5999919" y="2882113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Ovale 70"/>
            <p:cNvSpPr/>
            <p:nvPr/>
          </p:nvSpPr>
          <p:spPr>
            <a:xfrm>
              <a:off x="2559715" y="2816734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e 76"/>
            <p:cNvSpPr/>
            <p:nvPr/>
          </p:nvSpPr>
          <p:spPr>
            <a:xfrm>
              <a:off x="5994991" y="2855224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5445163" y="2190440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Ballabio Giulio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CasellaDiTesto 79"/>
            <p:cNvSpPr txBox="1"/>
            <p:nvPr/>
          </p:nvSpPr>
          <p:spPr>
            <a:xfrm>
              <a:off x="1871155" y="2151554"/>
              <a:ext cx="207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Castelli Francesco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8" name="Gruppo 97"/>
          <p:cNvGrpSpPr/>
          <p:nvPr/>
        </p:nvGrpSpPr>
        <p:grpSpPr>
          <a:xfrm>
            <a:off x="477788" y="4456444"/>
            <a:ext cx="4350244" cy="2189412"/>
            <a:chOff x="704571" y="4456444"/>
            <a:chExt cx="4350244" cy="2189412"/>
          </a:xfrm>
        </p:grpSpPr>
        <p:sp>
          <p:nvSpPr>
            <p:cNvPr id="10" name="Rettangolo 9"/>
            <p:cNvSpPr/>
            <p:nvPr/>
          </p:nvSpPr>
          <p:spPr>
            <a:xfrm rot="5400000">
              <a:off x="1486762" y="470687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/>
            <p:cNvSpPr/>
            <p:nvPr/>
          </p:nvSpPr>
          <p:spPr>
            <a:xfrm rot="5400000">
              <a:off x="3784543" y="4702930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/>
            <p:cNvSpPr/>
            <p:nvPr/>
          </p:nvSpPr>
          <p:spPr>
            <a:xfrm>
              <a:off x="3503133" y="5557993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/>
            <p:cNvSpPr/>
            <p:nvPr/>
          </p:nvSpPr>
          <p:spPr>
            <a:xfrm>
              <a:off x="1205352" y="5588490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981844" y="445644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Grafico Sw.</a:t>
              </a:r>
              <a:endParaRPr lang="it-IT" dirty="0"/>
            </a:p>
          </p:txBody>
        </p:sp>
        <p:sp>
          <p:nvSpPr>
            <p:cNvPr id="30" name="Rettangolo 29"/>
            <p:cNvSpPr/>
            <p:nvPr/>
          </p:nvSpPr>
          <p:spPr>
            <a:xfrm>
              <a:off x="3206821" y="4463353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Collab. Sw.</a:t>
              </a:r>
              <a:endParaRPr lang="it-IT" dirty="0"/>
            </a:p>
          </p:txBody>
        </p:sp>
        <p:cxnSp>
          <p:nvCxnSpPr>
            <p:cNvPr id="45" name="Connettore diritto 44"/>
            <p:cNvCxnSpPr/>
            <p:nvPr/>
          </p:nvCxnSpPr>
          <p:spPr>
            <a:xfrm>
              <a:off x="3763077" y="4913694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/>
            <p:cNvCxnSpPr/>
            <p:nvPr/>
          </p:nvCxnSpPr>
          <p:spPr>
            <a:xfrm>
              <a:off x="3763076" y="5062970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/>
            <p:cNvCxnSpPr/>
            <p:nvPr/>
          </p:nvCxnSpPr>
          <p:spPr>
            <a:xfrm>
              <a:off x="3763077" y="520172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/>
            <p:cNvCxnSpPr/>
            <p:nvPr/>
          </p:nvCxnSpPr>
          <p:spPr>
            <a:xfrm>
              <a:off x="1466706" y="493957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/>
            <p:cNvCxnSpPr/>
            <p:nvPr/>
          </p:nvCxnSpPr>
          <p:spPr>
            <a:xfrm>
              <a:off x="1466705" y="508885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/>
            <p:cNvCxnSpPr/>
            <p:nvPr/>
          </p:nvCxnSpPr>
          <p:spPr>
            <a:xfrm>
              <a:off x="1466706" y="522761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tangolo arrotondato 59"/>
            <p:cNvSpPr/>
            <p:nvPr/>
          </p:nvSpPr>
          <p:spPr>
            <a:xfrm>
              <a:off x="1153517" y="609762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arrotondato 60"/>
            <p:cNvSpPr/>
            <p:nvPr/>
          </p:nvSpPr>
          <p:spPr>
            <a:xfrm>
              <a:off x="3451298" y="6071740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Ovale 64"/>
            <p:cNvSpPr/>
            <p:nvPr/>
          </p:nvSpPr>
          <p:spPr>
            <a:xfrm>
              <a:off x="1434208" y="5386767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Ovale 67"/>
            <p:cNvSpPr/>
            <p:nvPr/>
          </p:nvSpPr>
          <p:spPr>
            <a:xfrm>
              <a:off x="3737159" y="536179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/>
            <p:cNvSpPr/>
            <p:nvPr/>
          </p:nvSpPr>
          <p:spPr>
            <a:xfrm>
              <a:off x="3729800" y="5463197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/>
          </p:nvSpPr>
          <p:spPr>
            <a:xfrm>
              <a:off x="1443194" y="547835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CasellaDiTesto 80"/>
            <p:cNvSpPr txBox="1"/>
            <p:nvPr/>
          </p:nvSpPr>
          <p:spPr>
            <a:xfrm>
              <a:off x="704571" y="6269596"/>
              <a:ext cx="2022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Lazzara Vincenzo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2" name="CasellaDiTesto 81"/>
            <p:cNvSpPr txBox="1"/>
            <p:nvPr/>
          </p:nvSpPr>
          <p:spPr>
            <a:xfrm>
              <a:off x="3047534" y="6276524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Mariani Massimo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7406031" y="4456444"/>
            <a:ext cx="4303211" cy="2210281"/>
            <a:chOff x="7406031" y="4456444"/>
            <a:chExt cx="4303211" cy="2210281"/>
          </a:xfrm>
        </p:grpSpPr>
        <p:sp>
          <p:nvSpPr>
            <p:cNvPr id="16" name="Rettangolo 15"/>
            <p:cNvSpPr/>
            <p:nvPr/>
          </p:nvSpPr>
          <p:spPr>
            <a:xfrm rot="5400000">
              <a:off x="10225292" y="470687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 rot="5400000">
              <a:off x="8165971" y="4719209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/>
            <p:cNvSpPr/>
            <p:nvPr/>
          </p:nvSpPr>
          <p:spPr>
            <a:xfrm>
              <a:off x="7884561" y="5583878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/>
            <p:cNvSpPr/>
            <p:nvPr/>
          </p:nvSpPr>
          <p:spPr>
            <a:xfrm>
              <a:off x="9943882" y="5588661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/>
            <p:cNvSpPr/>
            <p:nvPr/>
          </p:nvSpPr>
          <p:spPr>
            <a:xfrm>
              <a:off x="7406031" y="445644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Collab. Web</a:t>
              </a:r>
              <a:endParaRPr lang="it-IT" dirty="0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9632963" y="445956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Grafico Web</a:t>
              </a:r>
              <a:endParaRPr lang="it-IT" dirty="0"/>
            </a:p>
          </p:txBody>
        </p:sp>
        <p:cxnSp>
          <p:nvCxnSpPr>
            <p:cNvPr id="51" name="Connettore diritto 50"/>
            <p:cNvCxnSpPr/>
            <p:nvPr/>
          </p:nvCxnSpPr>
          <p:spPr>
            <a:xfrm>
              <a:off x="8144505" y="493957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/>
            <p:cNvCxnSpPr/>
            <p:nvPr/>
          </p:nvCxnSpPr>
          <p:spPr>
            <a:xfrm>
              <a:off x="8144504" y="508885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/>
            <p:cNvCxnSpPr/>
            <p:nvPr/>
          </p:nvCxnSpPr>
          <p:spPr>
            <a:xfrm>
              <a:off x="8144505" y="522761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/>
            <p:cNvCxnSpPr/>
            <p:nvPr/>
          </p:nvCxnSpPr>
          <p:spPr>
            <a:xfrm>
              <a:off x="10203826" y="492499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/>
            <p:cNvCxnSpPr/>
            <p:nvPr/>
          </p:nvCxnSpPr>
          <p:spPr>
            <a:xfrm>
              <a:off x="10203825" y="507427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/>
            <p:cNvCxnSpPr/>
            <p:nvPr/>
          </p:nvCxnSpPr>
          <p:spPr>
            <a:xfrm>
              <a:off x="10203826" y="521302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ttangolo arrotondato 61"/>
            <p:cNvSpPr/>
            <p:nvPr/>
          </p:nvSpPr>
          <p:spPr>
            <a:xfrm>
              <a:off x="7884561" y="609762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ttangolo arrotondato 62"/>
            <p:cNvSpPr/>
            <p:nvPr/>
          </p:nvSpPr>
          <p:spPr>
            <a:xfrm>
              <a:off x="9978081" y="6099723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Ovale 65"/>
            <p:cNvSpPr/>
            <p:nvPr/>
          </p:nvSpPr>
          <p:spPr>
            <a:xfrm>
              <a:off x="10263942" y="5394212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Ovale 66"/>
            <p:cNvSpPr/>
            <p:nvPr/>
          </p:nvSpPr>
          <p:spPr>
            <a:xfrm>
              <a:off x="8170422" y="5387683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/>
            <p:cNvSpPr/>
            <p:nvPr/>
          </p:nvSpPr>
          <p:spPr>
            <a:xfrm>
              <a:off x="10265569" y="548908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/>
            <p:cNvSpPr/>
            <p:nvPr/>
          </p:nvSpPr>
          <p:spPr>
            <a:xfrm>
              <a:off x="8172049" y="548908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CasellaDiTesto 82"/>
            <p:cNvSpPr txBox="1"/>
            <p:nvPr/>
          </p:nvSpPr>
          <p:spPr>
            <a:xfrm>
              <a:off x="7439973" y="6297393"/>
              <a:ext cx="1956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Molteni Nicholas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CasellaDiTesto 83"/>
            <p:cNvSpPr txBox="1"/>
            <p:nvPr/>
          </p:nvSpPr>
          <p:spPr>
            <a:xfrm>
              <a:off x="9709014" y="6284515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Larovere Vittorio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7" name="Gruppo 96"/>
          <p:cNvGrpSpPr/>
          <p:nvPr/>
        </p:nvGrpSpPr>
        <p:grpSpPr>
          <a:xfrm>
            <a:off x="5179100" y="4463353"/>
            <a:ext cx="1832757" cy="2191590"/>
            <a:chOff x="5405883" y="4463353"/>
            <a:chExt cx="1832757" cy="2191590"/>
          </a:xfrm>
        </p:grpSpPr>
        <p:sp>
          <p:nvSpPr>
            <p:cNvPr id="85" name="Rettangolo 84"/>
            <p:cNvSpPr/>
            <p:nvPr/>
          </p:nvSpPr>
          <p:spPr>
            <a:xfrm rot="5400000">
              <a:off x="6016490" y="4721844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e 85"/>
            <p:cNvSpPr/>
            <p:nvPr/>
          </p:nvSpPr>
          <p:spPr>
            <a:xfrm>
              <a:off x="5735080" y="5586513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Rettangolo 86"/>
            <p:cNvSpPr/>
            <p:nvPr/>
          </p:nvSpPr>
          <p:spPr>
            <a:xfrm>
              <a:off x="5405883" y="4463353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Committente</a:t>
              </a:r>
              <a:endParaRPr lang="it-IT" dirty="0"/>
            </a:p>
          </p:txBody>
        </p:sp>
        <p:cxnSp>
          <p:nvCxnSpPr>
            <p:cNvPr id="88" name="Connettore diritto 87"/>
            <p:cNvCxnSpPr/>
            <p:nvPr/>
          </p:nvCxnSpPr>
          <p:spPr>
            <a:xfrm>
              <a:off x="5995024" y="4942214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/>
            <p:cNvCxnSpPr/>
            <p:nvPr/>
          </p:nvCxnSpPr>
          <p:spPr>
            <a:xfrm>
              <a:off x="5995023" y="5091490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/>
            <p:cNvCxnSpPr/>
            <p:nvPr/>
          </p:nvCxnSpPr>
          <p:spPr>
            <a:xfrm>
              <a:off x="5995024" y="523024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ttangolo arrotondato 90"/>
            <p:cNvSpPr/>
            <p:nvPr/>
          </p:nvSpPr>
          <p:spPr>
            <a:xfrm>
              <a:off x="5735080" y="6100260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Ovale 91"/>
            <p:cNvSpPr/>
            <p:nvPr/>
          </p:nvSpPr>
          <p:spPr>
            <a:xfrm>
              <a:off x="6020941" y="539031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/>
            <p:cNvSpPr/>
            <p:nvPr/>
          </p:nvSpPr>
          <p:spPr>
            <a:xfrm>
              <a:off x="6022568" y="5491716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CasellaDiTesto 93"/>
            <p:cNvSpPr txBox="1"/>
            <p:nvPr/>
          </p:nvSpPr>
          <p:spPr>
            <a:xfrm>
              <a:off x="5501818" y="6285611"/>
              <a:ext cx="1736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Prof. Breviario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99" name="CasellaDiTesto 98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342259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Ballabio Giulio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CAPO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Descrizione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organigramma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matrice delle resp.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diagramma 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casi d’uso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WBS-WAR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Co-Realizzazione diagramma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interfaccia grafica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domanda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022404" y="2852937"/>
            <a:ext cx="5342259" cy="252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gestione domande/risposte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Interfaccia grafica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odice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Coordinazione gruppo Sw - Web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680145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Castelli Francesco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VICE-CAPO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organigramma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matrice delle resp.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diagramma 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WBS-WAR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diagramma GANT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risposte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gestioneFile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Codice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008737" y="2708920"/>
            <a:ext cx="5198243" cy="3504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asellaDiTesto 5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686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98243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Galimberti Alberto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RESP.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all’università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agli sbocchi lavorativi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all’università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agli sbocchi lavorativi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878388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Molteni Nicholas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COLLAB. WEB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delle biografie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delle biografie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838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98243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Larovere Vittorio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GRAFICO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grafica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grafica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878388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Lazzara Vincenzo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GRAFICO SW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interfaccia 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interfaccia Sw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502124" y="4333034"/>
            <a:ext cx="5198243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Mariani Massimo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COLLAB. SW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Diagramma delle classi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File .csv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progetto</a:t>
            </a:r>
          </a:p>
        </p:txBody>
      </p:sp>
      <p:sp>
        <p:nvSpPr>
          <p:cNvPr id="6" name="CasellaDiTesto 5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59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Schema ER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4</a:t>
            </a:r>
            <a:endParaRPr lang="it-IT" sz="8000" b="1" dirty="0">
              <a:solidFill>
                <a:schemeClr val="bg1"/>
              </a:solidFill>
            </a:endParaRPr>
          </a:p>
        </p:txBody>
      </p:sp>
      <p:grpSp>
        <p:nvGrpSpPr>
          <p:cNvPr id="133" name="Gruppo 132"/>
          <p:cNvGrpSpPr/>
          <p:nvPr/>
        </p:nvGrpSpPr>
        <p:grpSpPr>
          <a:xfrm>
            <a:off x="134589" y="2118970"/>
            <a:ext cx="11881320" cy="4622398"/>
            <a:chOff x="134589" y="2118970"/>
            <a:chExt cx="11881320" cy="4622398"/>
          </a:xfrm>
        </p:grpSpPr>
        <p:sp>
          <p:nvSpPr>
            <p:cNvPr id="8" name="Rettangolo 7"/>
            <p:cNvSpPr/>
            <p:nvPr/>
          </p:nvSpPr>
          <p:spPr>
            <a:xfrm>
              <a:off x="134589" y="2132856"/>
              <a:ext cx="11881320" cy="46085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8400960" y="3833622"/>
              <a:ext cx="158417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RISPOSTA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2427157" y="2619008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TEST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2427157" y="4607100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QUESITO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2427157" y="57332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TENTATIVO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8398668" y="5733256"/>
              <a:ext cx="15864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RAGAZZO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8398668" y="2619008"/>
              <a:ext cx="15864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ESAMINATORE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5" name="Rombo 14"/>
            <p:cNvSpPr/>
            <p:nvPr/>
          </p:nvSpPr>
          <p:spPr>
            <a:xfrm>
              <a:off x="413225" y="5589240"/>
              <a:ext cx="1656184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Viene svolto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6" name="Rombo 15"/>
            <p:cNvSpPr/>
            <p:nvPr/>
          </p:nvSpPr>
          <p:spPr>
            <a:xfrm>
              <a:off x="4906280" y="5589240"/>
              <a:ext cx="230425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compiuto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7" name="Rombo 16"/>
            <p:cNvSpPr/>
            <p:nvPr/>
          </p:nvSpPr>
          <p:spPr>
            <a:xfrm>
              <a:off x="4726260" y="4633072"/>
              <a:ext cx="266429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Appartiene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8" name="Rombo 17"/>
            <p:cNvSpPr/>
            <p:nvPr/>
          </p:nvSpPr>
          <p:spPr>
            <a:xfrm>
              <a:off x="4816270" y="3676904"/>
              <a:ext cx="248427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assegnata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9" name="Rombo 18"/>
            <p:cNvSpPr/>
            <p:nvPr/>
          </p:nvSpPr>
          <p:spPr>
            <a:xfrm>
              <a:off x="5068298" y="2474992"/>
              <a:ext cx="1980220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Prepara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Connettore diritto 20"/>
            <p:cNvCxnSpPr>
              <a:stCxn id="10" idx="3"/>
            </p:cNvCxnSpPr>
            <p:nvPr/>
          </p:nvCxnSpPr>
          <p:spPr>
            <a:xfrm>
              <a:off x="3795309" y="2907040"/>
              <a:ext cx="15070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>
              <a:stCxn id="18" idx="3"/>
              <a:endCxn id="9" idx="1"/>
            </p:cNvCxnSpPr>
            <p:nvPr/>
          </p:nvCxnSpPr>
          <p:spPr>
            <a:xfrm>
              <a:off x="7300546" y="4108952"/>
              <a:ext cx="1100414" cy="12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/>
            <p:cNvCxnSpPr>
              <a:stCxn id="12" idx="3"/>
            </p:cNvCxnSpPr>
            <p:nvPr/>
          </p:nvCxnSpPr>
          <p:spPr>
            <a:xfrm>
              <a:off x="3795309" y="6021288"/>
              <a:ext cx="12729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mbo 26"/>
            <p:cNvSpPr/>
            <p:nvPr/>
          </p:nvSpPr>
          <p:spPr>
            <a:xfrm>
              <a:off x="1893521" y="3454972"/>
              <a:ext cx="2435423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composto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Connettore diritto 28"/>
            <p:cNvCxnSpPr>
              <a:stCxn id="11" idx="0"/>
              <a:endCxn id="27" idx="2"/>
            </p:cNvCxnSpPr>
            <p:nvPr/>
          </p:nvCxnSpPr>
          <p:spPr>
            <a:xfrm flipV="1">
              <a:off x="3111233" y="4319068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/>
            <p:cNvCxnSpPr>
              <a:stCxn id="15" idx="3"/>
            </p:cNvCxnSpPr>
            <p:nvPr/>
          </p:nvCxnSpPr>
          <p:spPr>
            <a:xfrm>
              <a:off x="2069409" y="6021288"/>
              <a:ext cx="4966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4 32"/>
            <p:cNvCxnSpPr>
              <a:stCxn id="10" idx="1"/>
            </p:cNvCxnSpPr>
            <p:nvPr/>
          </p:nvCxnSpPr>
          <p:spPr>
            <a:xfrm rot="10800000" flipV="1">
              <a:off x="1241317" y="2907040"/>
              <a:ext cx="1185840" cy="2826216"/>
            </a:xfrm>
            <a:prstGeom prst="bentConnector2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4 34"/>
            <p:cNvCxnSpPr>
              <a:stCxn id="17" idx="3"/>
              <a:endCxn id="9" idx="2"/>
            </p:cNvCxnSpPr>
            <p:nvPr/>
          </p:nvCxnSpPr>
          <p:spPr>
            <a:xfrm flipV="1">
              <a:off x="7390556" y="4409686"/>
              <a:ext cx="1802492" cy="655434"/>
            </a:xfrm>
            <a:prstGeom prst="bentConnector2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4 38"/>
            <p:cNvCxnSpPr>
              <a:stCxn id="11" idx="3"/>
              <a:endCxn id="18" idx="1"/>
            </p:cNvCxnSpPr>
            <p:nvPr/>
          </p:nvCxnSpPr>
          <p:spPr>
            <a:xfrm flipV="1">
              <a:off x="3795309" y="4108952"/>
              <a:ext cx="1020961" cy="786180"/>
            </a:xfrm>
            <a:prstGeom prst="bentConnector3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4 40"/>
            <p:cNvCxnSpPr>
              <a:endCxn id="17" idx="1"/>
            </p:cNvCxnSpPr>
            <p:nvPr/>
          </p:nvCxnSpPr>
          <p:spPr>
            <a:xfrm flipV="1">
              <a:off x="3504700" y="5065120"/>
              <a:ext cx="1221560" cy="730738"/>
            </a:xfrm>
            <a:prstGeom prst="bentConnector3">
              <a:avLst>
                <a:gd name="adj1" fmla="val 50000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/>
            <p:cNvCxnSpPr>
              <a:stCxn id="19" idx="3"/>
              <a:endCxn id="14" idx="1"/>
            </p:cNvCxnSpPr>
            <p:nvPr/>
          </p:nvCxnSpPr>
          <p:spPr>
            <a:xfrm>
              <a:off x="7048518" y="2907040"/>
              <a:ext cx="135015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/>
            <p:cNvCxnSpPr>
              <a:stCxn id="16" idx="3"/>
              <a:endCxn id="13" idx="1"/>
            </p:cNvCxnSpPr>
            <p:nvPr/>
          </p:nvCxnSpPr>
          <p:spPr>
            <a:xfrm>
              <a:off x="7210536" y="6021288"/>
              <a:ext cx="118813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/>
            <p:cNvCxnSpPr>
              <a:stCxn id="27" idx="0"/>
              <a:endCxn id="10" idx="2"/>
            </p:cNvCxnSpPr>
            <p:nvPr/>
          </p:nvCxnSpPr>
          <p:spPr>
            <a:xfrm flipV="1">
              <a:off x="3111233" y="3195072"/>
              <a:ext cx="0" cy="2599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sellaDiTesto 54"/>
            <p:cNvSpPr txBox="1"/>
            <p:nvPr/>
          </p:nvSpPr>
          <p:spPr>
            <a:xfrm>
              <a:off x="2178852" y="260380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CasellaDiTesto 55"/>
            <p:cNvSpPr txBox="1"/>
            <p:nvPr/>
          </p:nvSpPr>
          <p:spPr>
            <a:xfrm>
              <a:off x="3757875" y="261716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8150363" y="2636912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3109803" y="3193231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3790156" y="4633391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asellaDiTesto 63"/>
            <p:cNvSpPr txBox="1"/>
            <p:nvPr/>
          </p:nvSpPr>
          <p:spPr>
            <a:xfrm>
              <a:off x="8150363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3070076" y="4293096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8150363" y="3841303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7" name="CasellaDiTesto 66"/>
            <p:cNvSpPr txBox="1"/>
            <p:nvPr/>
          </p:nvSpPr>
          <p:spPr>
            <a:xfrm>
              <a:off x="8902724" y="4365104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CasellaDiTesto 67"/>
            <p:cNvSpPr txBox="1"/>
            <p:nvPr/>
          </p:nvSpPr>
          <p:spPr>
            <a:xfrm>
              <a:off x="3790156" y="549748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CasellaDiTesto 68"/>
            <p:cNvSpPr txBox="1"/>
            <p:nvPr/>
          </p:nvSpPr>
          <p:spPr>
            <a:xfrm>
              <a:off x="3790156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70" name="CasellaDiTesto 69"/>
            <p:cNvSpPr txBox="1"/>
            <p:nvPr/>
          </p:nvSpPr>
          <p:spPr>
            <a:xfrm>
              <a:off x="2101691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0342884" y="5040758"/>
              <a:ext cx="16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Nome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Cognome</a:t>
              </a:r>
            </a:p>
            <a:p>
              <a:endParaRPr lang="it-IT" sz="1200" dirty="0" smtClean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ScuolaDiProvenienza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e 71"/>
            <p:cNvSpPr/>
            <p:nvPr/>
          </p:nvSpPr>
          <p:spPr>
            <a:xfrm>
              <a:off x="10250250" y="549716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/>
            <p:cNvSpPr/>
            <p:nvPr/>
          </p:nvSpPr>
          <p:spPr>
            <a:xfrm>
              <a:off x="10250250" y="587727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/>
            <p:cNvSpPr/>
            <p:nvPr/>
          </p:nvSpPr>
          <p:spPr>
            <a:xfrm>
              <a:off x="10250250" y="623731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/>
          </p:nvSpPr>
          <p:spPr>
            <a:xfrm>
              <a:off x="10250250" y="513712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7" name="Connettore diritto 76"/>
            <p:cNvCxnSpPr>
              <a:endCxn id="75" idx="3"/>
            </p:cNvCxnSpPr>
            <p:nvPr/>
          </p:nvCxnSpPr>
          <p:spPr>
            <a:xfrm flipV="1">
              <a:off x="9622804" y="5215716"/>
              <a:ext cx="641012" cy="517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/>
            <p:cNvCxnSpPr/>
            <p:nvPr/>
          </p:nvCxnSpPr>
          <p:spPr>
            <a:xfrm flipV="1">
              <a:off x="9971071" y="5589240"/>
              <a:ext cx="279179" cy="154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/>
            <p:cNvCxnSpPr/>
            <p:nvPr/>
          </p:nvCxnSpPr>
          <p:spPr>
            <a:xfrm flipV="1">
              <a:off x="9976802" y="5947956"/>
              <a:ext cx="256639" cy="92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/>
            <p:cNvCxnSpPr>
              <a:endCxn id="74" idx="2"/>
            </p:cNvCxnSpPr>
            <p:nvPr/>
          </p:nvCxnSpPr>
          <p:spPr>
            <a:xfrm>
              <a:off x="9985136" y="6251960"/>
              <a:ext cx="265114" cy="313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sellaDiTesto 84"/>
            <p:cNvSpPr txBox="1"/>
            <p:nvPr/>
          </p:nvSpPr>
          <p:spPr>
            <a:xfrm>
              <a:off x="10342884" y="3790781"/>
              <a:ext cx="1030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Giuste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e 85"/>
            <p:cNvSpPr/>
            <p:nvPr/>
          </p:nvSpPr>
          <p:spPr>
            <a:xfrm>
              <a:off x="10270876" y="422108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Ovale 86"/>
            <p:cNvSpPr/>
            <p:nvPr/>
          </p:nvSpPr>
          <p:spPr>
            <a:xfrm>
              <a:off x="10270876" y="386104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9" name="Connettore diritto 88"/>
            <p:cNvCxnSpPr/>
            <p:nvPr/>
          </p:nvCxnSpPr>
          <p:spPr>
            <a:xfrm flipV="1">
              <a:off x="9985136" y="3907084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/>
            <p:cNvCxnSpPr/>
            <p:nvPr/>
          </p:nvCxnSpPr>
          <p:spPr>
            <a:xfrm flipV="1">
              <a:off x="9993540" y="4293096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2739677" y="2118970"/>
              <a:ext cx="2597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                       Tipologia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e 91"/>
            <p:cNvSpPr/>
            <p:nvPr/>
          </p:nvSpPr>
          <p:spPr>
            <a:xfrm>
              <a:off x="3862164" y="220486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/>
            <p:cNvSpPr/>
            <p:nvPr/>
          </p:nvSpPr>
          <p:spPr>
            <a:xfrm>
              <a:off x="2689410" y="220486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5" name="Connettore diritto 94"/>
            <p:cNvCxnSpPr>
              <a:stCxn id="93" idx="4"/>
            </p:cNvCxnSpPr>
            <p:nvPr/>
          </p:nvCxnSpPr>
          <p:spPr>
            <a:xfrm>
              <a:off x="2735727" y="2296936"/>
              <a:ext cx="0" cy="3202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/>
            <p:cNvCxnSpPr>
              <a:stCxn id="92" idx="3"/>
            </p:cNvCxnSpPr>
            <p:nvPr/>
          </p:nvCxnSpPr>
          <p:spPr>
            <a:xfrm flipH="1">
              <a:off x="3646140" y="2283452"/>
              <a:ext cx="229590" cy="333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asellaDiTesto 97"/>
            <p:cNvSpPr txBox="1"/>
            <p:nvPr/>
          </p:nvSpPr>
          <p:spPr>
            <a:xfrm>
              <a:off x="10352477" y="2573722"/>
              <a:ext cx="1589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    </a:t>
              </a: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         </a:t>
              </a: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Tipologia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e 98"/>
            <p:cNvSpPr/>
            <p:nvPr/>
          </p:nvSpPr>
          <p:spPr>
            <a:xfrm>
              <a:off x="10268584" y="302292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Ovale 99"/>
            <p:cNvSpPr/>
            <p:nvPr/>
          </p:nvSpPr>
          <p:spPr>
            <a:xfrm>
              <a:off x="10268584" y="266288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1" name="Connettore diritto 100"/>
            <p:cNvCxnSpPr/>
            <p:nvPr/>
          </p:nvCxnSpPr>
          <p:spPr>
            <a:xfrm flipV="1">
              <a:off x="9982844" y="2708920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>
            <a:xfrm flipV="1">
              <a:off x="9991248" y="3094932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413225" y="4149080"/>
              <a:ext cx="14401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Testo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Tipologia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ValorePunti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e 108"/>
            <p:cNvSpPr/>
            <p:nvPr/>
          </p:nvSpPr>
          <p:spPr>
            <a:xfrm>
              <a:off x="1825314" y="458112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e 109"/>
            <p:cNvSpPr/>
            <p:nvPr/>
          </p:nvSpPr>
          <p:spPr>
            <a:xfrm>
              <a:off x="1825314" y="496123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Ovale 110"/>
            <p:cNvSpPr/>
            <p:nvPr/>
          </p:nvSpPr>
          <p:spPr>
            <a:xfrm>
              <a:off x="1825314" y="532127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Ovale 111"/>
            <p:cNvSpPr/>
            <p:nvPr/>
          </p:nvSpPr>
          <p:spPr>
            <a:xfrm>
              <a:off x="1825314" y="422108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4" name="Connettore diritto 113"/>
            <p:cNvCxnSpPr>
              <a:stCxn id="112" idx="6"/>
            </p:cNvCxnSpPr>
            <p:nvPr/>
          </p:nvCxnSpPr>
          <p:spPr>
            <a:xfrm>
              <a:off x="1917948" y="4267124"/>
              <a:ext cx="509209" cy="360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diritto 115"/>
            <p:cNvCxnSpPr>
              <a:stCxn id="109" idx="6"/>
              <a:endCxn id="11" idx="1"/>
            </p:cNvCxnSpPr>
            <p:nvPr/>
          </p:nvCxnSpPr>
          <p:spPr>
            <a:xfrm>
              <a:off x="1917948" y="4627164"/>
              <a:ext cx="509209" cy="2679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diritto 117"/>
            <p:cNvCxnSpPr>
              <a:stCxn id="110" idx="5"/>
            </p:cNvCxnSpPr>
            <p:nvPr/>
          </p:nvCxnSpPr>
          <p:spPr>
            <a:xfrm>
              <a:off x="1904382" y="5039820"/>
              <a:ext cx="533001" cy="134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119"/>
            <p:cNvCxnSpPr>
              <a:stCxn id="111" idx="5"/>
            </p:cNvCxnSpPr>
            <p:nvPr/>
          </p:nvCxnSpPr>
          <p:spPr>
            <a:xfrm flipV="1">
              <a:off x="1904382" y="5196646"/>
              <a:ext cx="577734" cy="203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sellaDiTesto 120"/>
            <p:cNvSpPr txBox="1"/>
            <p:nvPr/>
          </p:nvSpPr>
          <p:spPr>
            <a:xfrm>
              <a:off x="2470731" y="6464369"/>
              <a:ext cx="2597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TotalePunti          Data           Ora                       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e 121"/>
            <p:cNvSpPr/>
            <p:nvPr/>
          </p:nvSpPr>
          <p:spPr>
            <a:xfrm>
              <a:off x="3646140" y="652534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3" name="Ovale 122"/>
            <p:cNvSpPr/>
            <p:nvPr/>
          </p:nvSpPr>
          <p:spPr>
            <a:xfrm>
              <a:off x="4438228" y="652534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4" name="Ovale 123"/>
            <p:cNvSpPr/>
            <p:nvPr/>
          </p:nvSpPr>
          <p:spPr>
            <a:xfrm>
              <a:off x="2401378" y="652534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6" name="Connettore diritto 125"/>
            <p:cNvCxnSpPr>
              <a:stCxn id="124" idx="1"/>
            </p:cNvCxnSpPr>
            <p:nvPr/>
          </p:nvCxnSpPr>
          <p:spPr>
            <a:xfrm flipV="1">
              <a:off x="2414944" y="6319979"/>
              <a:ext cx="41104" cy="2188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diritto 127"/>
            <p:cNvCxnSpPr>
              <a:stCxn id="122" idx="7"/>
            </p:cNvCxnSpPr>
            <p:nvPr/>
          </p:nvCxnSpPr>
          <p:spPr>
            <a:xfrm flipH="1" flipV="1">
              <a:off x="3108704" y="6319979"/>
              <a:ext cx="616504" cy="2188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/>
            <p:cNvCxnSpPr>
              <a:stCxn id="123" idx="1"/>
            </p:cNvCxnSpPr>
            <p:nvPr/>
          </p:nvCxnSpPr>
          <p:spPr>
            <a:xfrm flipH="1" flipV="1">
              <a:off x="3817842" y="6277420"/>
              <a:ext cx="633952" cy="261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asellaDiTesto 133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752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erlino">
  <a:themeElements>
    <a:clrScheme name="Personalizzato 4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00"/>
      </a:hlink>
      <a:folHlink>
        <a:srgbClr val="000000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o">
  <a:themeElements>
    <a:clrScheme name="Personalizzato 5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000000"/>
      </a:hlink>
      <a:folHlink>
        <a:srgbClr val="00000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0</TotalTime>
  <Words>1228</Words>
  <Application>Microsoft Office PowerPoint</Application>
  <PresentationFormat>Personalizzato</PresentationFormat>
  <Paragraphs>277</Paragraphs>
  <Slides>25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</vt:lpstr>
      <vt:lpstr>Corbel</vt:lpstr>
      <vt:lpstr>Times New Roman</vt:lpstr>
      <vt:lpstr>Trebuchet MS</vt:lpstr>
      <vt:lpstr>Wingdings</vt:lpstr>
      <vt:lpstr>Berlino</vt:lpstr>
      <vt:lpstr>1_Berlino</vt:lpstr>
      <vt:lpstr>Questionari e Orientamento informatica</vt:lpstr>
      <vt:lpstr>Indice «cliccabile»</vt:lpstr>
      <vt:lpstr>Introduzione e presentazione progetto</vt:lpstr>
      <vt:lpstr>Gruppo di lavoro e relativi ruoli</vt:lpstr>
      <vt:lpstr>Matrice delle Responsabilità</vt:lpstr>
      <vt:lpstr>Matrice delle Responsabilità</vt:lpstr>
      <vt:lpstr>Matrice delle Responsabilità</vt:lpstr>
      <vt:lpstr>Matrice delle Responsabilità</vt:lpstr>
      <vt:lpstr>Schema ER </vt:lpstr>
      <vt:lpstr>WBS – Diagramma di Gant </vt:lpstr>
      <vt:lpstr>WBS – Diagramma di Gant con Project </vt:lpstr>
      <vt:lpstr>WBS – Diagramma di Gant con Project </vt:lpstr>
      <vt:lpstr>WBS – Diagramma di Gant con Project </vt:lpstr>
      <vt:lpstr>GIT</vt:lpstr>
      <vt:lpstr>GIT</vt:lpstr>
      <vt:lpstr>Constatazioni generali</vt:lpstr>
      <vt:lpstr>Da Capo Progetto a Sviluppatore</vt:lpstr>
      <vt:lpstr>Indice «cliccabile» </vt:lpstr>
      <vt:lpstr>Beta del Sw </vt:lpstr>
      <vt:lpstr>Ambiente di sviluppo/linguaggi</vt:lpstr>
      <vt:lpstr>Classe Domanda</vt:lpstr>
      <vt:lpstr>Classe ScelteCK</vt:lpstr>
      <vt:lpstr>Classe ScelteRadio</vt:lpstr>
      <vt:lpstr>Metodi del form</vt:lpstr>
      <vt:lpstr>FINE PRESENTAZIONE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2016-01-15T20:09:05Z</dcterms:created>
  <dcterms:modified xsi:type="dcterms:W3CDTF">2016-01-26T22:50:30Z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